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A6BCBCA-C48C-4633-BABF-1E6FDF31F8E8}" type="datetimeFigureOut">
              <a:rPr lang="nl-NL" smtClean="0"/>
              <a:pPr/>
              <a:t>8-1-2014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1EFD421-A641-420D-AEB8-A31ECFAD6B2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hoe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hoe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CBCA-C48C-4633-BABF-1E6FDF31F8E8}" type="datetimeFigureOut">
              <a:rPr lang="nl-NL" smtClean="0"/>
              <a:pPr/>
              <a:t>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D421-A641-420D-AEB8-A31ECFAD6B2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CBCA-C48C-4633-BABF-1E6FDF31F8E8}" type="datetimeFigureOut">
              <a:rPr lang="nl-NL" smtClean="0"/>
              <a:pPr/>
              <a:t>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D421-A641-420D-AEB8-A31ECFAD6B2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elijkbenige driehoe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CBCA-C48C-4633-BABF-1E6FDF31F8E8}" type="datetimeFigureOut">
              <a:rPr lang="nl-NL" smtClean="0"/>
              <a:pPr/>
              <a:t>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D421-A641-420D-AEB8-A31ECFAD6B2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A6BCBCA-C48C-4633-BABF-1E6FDF31F8E8}" type="datetimeFigureOut">
              <a:rPr lang="nl-NL" smtClean="0"/>
              <a:pPr/>
              <a:t>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1EFD421-A641-420D-AEB8-A31ECFAD6B2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CBCA-C48C-4633-BABF-1E6FDF31F8E8}" type="datetimeFigureOut">
              <a:rPr lang="nl-NL" smtClean="0"/>
              <a:pPr/>
              <a:t>8-1-2014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D421-A641-420D-AEB8-A31ECFAD6B2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CBCA-C48C-4633-BABF-1E6FDF31F8E8}" type="datetimeFigureOut">
              <a:rPr lang="nl-NL" smtClean="0"/>
              <a:pPr/>
              <a:t>8-1-2014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D421-A641-420D-AEB8-A31ECFAD6B2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CBCA-C48C-4633-BABF-1E6FDF31F8E8}" type="datetimeFigureOut">
              <a:rPr lang="nl-NL" smtClean="0"/>
              <a:pPr/>
              <a:t>8-1-2014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D421-A641-420D-AEB8-A31ECFAD6B2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CBCA-C48C-4633-BABF-1E6FDF31F8E8}" type="datetimeFigureOut">
              <a:rPr lang="nl-NL" smtClean="0"/>
              <a:pPr/>
              <a:t>8-1-2014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D421-A641-420D-AEB8-A31ECFAD6B2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CBCA-C48C-4633-BABF-1E6FDF31F8E8}" type="datetimeFigureOut">
              <a:rPr lang="nl-NL" smtClean="0"/>
              <a:pPr/>
              <a:t>8-1-2014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D421-A641-420D-AEB8-A31ECFAD6B2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CBCA-C48C-4633-BABF-1E6FDF31F8E8}" type="datetimeFigureOut">
              <a:rPr lang="nl-NL" smtClean="0"/>
              <a:pPr/>
              <a:t>8-1-2014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FD421-A641-420D-AEB8-A31ECFAD6B2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6BCBCA-C48C-4633-BABF-1E6FDF31F8E8}" type="datetimeFigureOut">
              <a:rPr lang="nl-NL" smtClean="0"/>
              <a:pPr/>
              <a:t>8-1-2014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EFD421-A641-420D-AEB8-A31ECFAD6B2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8" name="Rechte verbindingslijn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echte verbindingslijn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lijkbenige driehoe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Pijnlijk been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PAV = perifeer arterieel vaatlijden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Oorzaak: arteriosclerose (“slagaderverkalking”)</a:t>
            </a:r>
          </a:p>
          <a:p>
            <a:endParaRPr lang="nl-NL" sz="2800" dirty="0" smtClean="0"/>
          </a:p>
          <a:p>
            <a:r>
              <a:rPr lang="nl-NL" sz="2800" dirty="0" smtClean="0"/>
              <a:t>Klachten (afhankelijk van stadium):</a:t>
            </a:r>
          </a:p>
          <a:p>
            <a:pPr lvl="1"/>
            <a:r>
              <a:rPr lang="nl-NL" sz="2500" dirty="0" err="1" smtClean="0"/>
              <a:t>Claudicatio</a:t>
            </a:r>
            <a:r>
              <a:rPr lang="nl-NL" sz="2500" dirty="0" smtClean="0"/>
              <a:t> </a:t>
            </a:r>
            <a:r>
              <a:rPr lang="nl-NL" sz="2500" dirty="0" err="1" smtClean="0"/>
              <a:t>intermittens</a:t>
            </a:r>
            <a:endParaRPr lang="nl-NL" sz="2500" dirty="0" smtClean="0"/>
          </a:p>
          <a:p>
            <a:pPr lvl="1"/>
            <a:r>
              <a:rPr lang="nl-NL" sz="2500" dirty="0" smtClean="0"/>
              <a:t>Koude, bleke benen</a:t>
            </a:r>
          </a:p>
          <a:p>
            <a:pPr lvl="1"/>
            <a:r>
              <a:rPr lang="nl-NL" sz="2500" dirty="0" smtClean="0"/>
              <a:t>Nachtelijke pijn</a:t>
            </a:r>
          </a:p>
          <a:p>
            <a:pPr lvl="1"/>
            <a:r>
              <a:rPr lang="nl-NL" sz="2500" dirty="0" smtClean="0"/>
              <a:t>Slecht genezende huidwonden aan voeten</a:t>
            </a:r>
          </a:p>
          <a:p>
            <a:pPr lvl="1"/>
            <a:r>
              <a:rPr lang="nl-NL" sz="2500" dirty="0" smtClean="0"/>
              <a:t>Necrose/Gangreen</a:t>
            </a:r>
          </a:p>
          <a:p>
            <a:pPr lvl="1"/>
            <a:endParaRPr lang="nl-NL" sz="2500" dirty="0" smtClean="0"/>
          </a:p>
          <a:p>
            <a:pPr>
              <a:buNone/>
            </a:pPr>
            <a:r>
              <a:rPr lang="nl-NL" sz="2800" dirty="0" smtClean="0"/>
              <a:t> 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pic>
        <p:nvPicPr>
          <p:cNvPr id="4" name="Afbeelding 3" descr="claudicatio intermitten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492896"/>
            <a:ext cx="831726" cy="1534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Onderzoek PAV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400" dirty="0" smtClean="0"/>
              <a:t>Lichamelijk onderzoek:</a:t>
            </a:r>
          </a:p>
          <a:p>
            <a:pPr lvl="1"/>
            <a:r>
              <a:rPr lang="nl-NL" sz="2100" dirty="0" smtClean="0"/>
              <a:t>Inspectie van de huid van voeten en onderbenen</a:t>
            </a:r>
          </a:p>
          <a:p>
            <a:pPr lvl="1"/>
            <a:r>
              <a:rPr lang="nl-NL" sz="2100" dirty="0" smtClean="0"/>
              <a:t>Voelen huidtemperatuur</a:t>
            </a:r>
          </a:p>
          <a:p>
            <a:pPr lvl="1"/>
            <a:r>
              <a:rPr lang="nl-NL" sz="2100" dirty="0" smtClean="0"/>
              <a:t>Palpatie van de beenarteriën </a:t>
            </a:r>
          </a:p>
          <a:p>
            <a:r>
              <a:rPr lang="nl-NL" sz="2400" dirty="0" smtClean="0"/>
              <a:t>EAI m.b.v. </a:t>
            </a:r>
            <a:r>
              <a:rPr lang="nl-NL" sz="2400" dirty="0" err="1" smtClean="0"/>
              <a:t>Doppleronderzoek</a:t>
            </a:r>
            <a:endParaRPr lang="nl-NL" sz="2400" dirty="0" smtClean="0"/>
          </a:p>
          <a:p>
            <a:r>
              <a:rPr lang="nl-NL" sz="2400" dirty="0" err="1" smtClean="0"/>
              <a:t>Angiografie</a:t>
            </a:r>
            <a:r>
              <a:rPr lang="nl-NL" sz="2400" dirty="0" smtClean="0"/>
              <a:t> 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nl-NL" dirty="0" smtClean="0"/>
              <a:t>Therapie PAV</a:t>
            </a:r>
            <a:endParaRPr lang="nl-NL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nl-NL" dirty="0"/>
              <a:t>Stoppen met roken</a:t>
            </a:r>
          </a:p>
          <a:p>
            <a:r>
              <a:rPr lang="nl-NL" dirty="0"/>
              <a:t>Looptraining, hierdoor ontstaan </a:t>
            </a:r>
            <a:r>
              <a:rPr lang="nl-NL" dirty="0" err="1"/>
              <a:t>collateralen</a:t>
            </a:r>
            <a:endParaRPr lang="nl-NL" dirty="0"/>
          </a:p>
          <a:p>
            <a:r>
              <a:rPr lang="nl-NL" dirty="0" err="1" smtClean="0"/>
              <a:t>Trombocytenaggregatieremmers</a:t>
            </a:r>
            <a:endParaRPr lang="nl-NL" dirty="0" smtClean="0"/>
          </a:p>
          <a:p>
            <a:pPr lvl="1"/>
            <a:r>
              <a:rPr lang="nl-NL" dirty="0" err="1" smtClean="0"/>
              <a:t>acetylsalicylzuur</a:t>
            </a:r>
            <a:r>
              <a:rPr lang="nl-NL" dirty="0" smtClean="0"/>
              <a:t> </a:t>
            </a:r>
            <a:r>
              <a:rPr lang="nl-NL" dirty="0"/>
              <a:t>of </a:t>
            </a:r>
            <a:r>
              <a:rPr lang="nl-NL" dirty="0" err="1"/>
              <a:t>carbasalaatcalcium</a:t>
            </a:r>
            <a:endParaRPr lang="nl-NL" dirty="0"/>
          </a:p>
          <a:p>
            <a:r>
              <a:rPr lang="nl-NL" dirty="0" smtClean="0"/>
              <a:t>Operatie: bypass </a:t>
            </a:r>
            <a:endParaRPr lang="nl-NL" dirty="0"/>
          </a:p>
        </p:txBody>
      </p:sp>
      <p:pic>
        <p:nvPicPr>
          <p:cNvPr id="5" name="Picture 3" descr="ap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933056"/>
            <a:ext cx="3961018" cy="2132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Arteriële embolie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Stolsel uit L. hartshelft of aorta schiet los</a:t>
            </a:r>
          </a:p>
          <a:p>
            <a:r>
              <a:rPr lang="nl-NL" dirty="0" smtClean="0"/>
              <a:t>Klachten: </a:t>
            </a:r>
          </a:p>
          <a:p>
            <a:pPr lvl="1"/>
            <a:r>
              <a:rPr lang="nl-NL" dirty="0" smtClean="0"/>
              <a:t>Acuut, wit, pijnlijk been</a:t>
            </a:r>
          </a:p>
          <a:p>
            <a:r>
              <a:rPr lang="nl-NL" dirty="0" smtClean="0"/>
              <a:t>Snel opereren (binnen 4 uur) i.v.m. dreigend weefselversterf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Trombosebeen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Afsluiting van een diepe beenader door een bloedprop (trombus)</a:t>
            </a:r>
          </a:p>
          <a:p>
            <a:r>
              <a:rPr lang="nl-NL" dirty="0" smtClean="0"/>
              <a:t>Oorzaken:</a:t>
            </a:r>
          </a:p>
          <a:p>
            <a:pPr lvl="1"/>
            <a:r>
              <a:rPr lang="nl-NL" dirty="0" smtClean="0"/>
              <a:t>Bedrust (operatie, bevalling)</a:t>
            </a:r>
          </a:p>
          <a:p>
            <a:pPr lvl="1"/>
            <a:r>
              <a:rPr lang="nl-NL" dirty="0" smtClean="0"/>
              <a:t>Pilgebruik</a:t>
            </a:r>
          </a:p>
          <a:p>
            <a:pPr lvl="1"/>
            <a:r>
              <a:rPr lang="nl-NL" dirty="0" smtClean="0"/>
              <a:t>Diepe spataderen</a:t>
            </a:r>
          </a:p>
          <a:p>
            <a:pPr lvl="1"/>
            <a:r>
              <a:rPr lang="nl-NL" dirty="0" smtClean="0"/>
              <a:t>Erfelijke stollingsafwijking</a:t>
            </a:r>
          </a:p>
          <a:p>
            <a:r>
              <a:rPr lang="nl-NL" dirty="0" smtClean="0"/>
              <a:t>Klachten:</a:t>
            </a:r>
          </a:p>
          <a:p>
            <a:pPr lvl="1"/>
            <a:r>
              <a:rPr lang="nl-NL" dirty="0" smtClean="0"/>
              <a:t>Rood, dik, warm, gezwollen been</a:t>
            </a:r>
          </a:p>
          <a:p>
            <a:pPr lvl="1"/>
            <a:r>
              <a:rPr lang="nl-NL" dirty="0" smtClean="0"/>
              <a:t>Evt. lichte temperatuursverhoging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Trombosebeen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Onderzoek:</a:t>
            </a:r>
          </a:p>
          <a:p>
            <a:pPr lvl="1"/>
            <a:r>
              <a:rPr lang="nl-NL" dirty="0" smtClean="0"/>
              <a:t>Bloedonderzoek: </a:t>
            </a:r>
            <a:r>
              <a:rPr lang="nl-NL" dirty="0" err="1" smtClean="0"/>
              <a:t>D-dimeer</a:t>
            </a:r>
            <a:endParaRPr lang="nl-NL" dirty="0" smtClean="0"/>
          </a:p>
          <a:p>
            <a:pPr lvl="1"/>
            <a:r>
              <a:rPr lang="nl-NL" dirty="0" smtClean="0"/>
              <a:t>Echo (Duplex)</a:t>
            </a:r>
          </a:p>
          <a:p>
            <a:r>
              <a:rPr lang="nl-NL" dirty="0" smtClean="0"/>
              <a:t>Behandeling:</a:t>
            </a:r>
          </a:p>
          <a:p>
            <a:pPr lvl="1"/>
            <a:r>
              <a:rPr lang="nl-NL" dirty="0" smtClean="0"/>
              <a:t>Antistolling (</a:t>
            </a:r>
            <a:r>
              <a:rPr lang="nl-NL" dirty="0" err="1" smtClean="0"/>
              <a:t>fraxiparine</a:t>
            </a:r>
            <a:r>
              <a:rPr lang="nl-NL" dirty="0" smtClean="0"/>
              <a:t>® </a:t>
            </a:r>
            <a:r>
              <a:rPr lang="nl-NL" dirty="0" err="1" smtClean="0"/>
              <a:t>s.c</a:t>
            </a:r>
            <a:r>
              <a:rPr lang="nl-NL" dirty="0" smtClean="0"/>
              <a:t>.; acenocoumarol oraal)</a:t>
            </a:r>
          </a:p>
          <a:p>
            <a:pPr lvl="1"/>
            <a:r>
              <a:rPr lang="nl-NL" dirty="0" smtClean="0"/>
              <a:t>Compressietherapie (steunkousen)</a:t>
            </a:r>
          </a:p>
          <a:p>
            <a:r>
              <a:rPr lang="nl-NL" dirty="0" smtClean="0"/>
              <a:t>Complicaties: </a:t>
            </a:r>
          </a:p>
          <a:p>
            <a:pPr lvl="1"/>
            <a:r>
              <a:rPr lang="nl-NL" dirty="0" smtClean="0"/>
              <a:t>Longembolie </a:t>
            </a:r>
          </a:p>
          <a:p>
            <a:pPr lvl="2"/>
            <a:r>
              <a:rPr lang="nl-NL" dirty="0" smtClean="0"/>
              <a:t>Kortademig</a:t>
            </a:r>
          </a:p>
          <a:p>
            <a:pPr lvl="2"/>
            <a:r>
              <a:rPr lang="nl-NL" dirty="0" smtClean="0"/>
              <a:t>Pijn vastzittend aan ademhaling</a:t>
            </a:r>
          </a:p>
          <a:p>
            <a:pPr lvl="2"/>
            <a:r>
              <a:rPr lang="nl-NL" dirty="0" smtClean="0"/>
              <a:t>Hoesten, evt. bloed ophoesten</a:t>
            </a:r>
          </a:p>
          <a:p>
            <a:pPr lvl="1"/>
            <a:r>
              <a:rPr lang="nl-NL" dirty="0" err="1" smtClean="0"/>
              <a:t>Posttrombotisch</a:t>
            </a:r>
            <a:r>
              <a:rPr lang="nl-NL" dirty="0" smtClean="0"/>
              <a:t> syndroom </a:t>
            </a:r>
            <a:endParaRPr lang="nl-NL" dirty="0" smtClean="0"/>
          </a:p>
          <a:p>
            <a:pPr marL="274320" lvl="1" indent="0">
              <a:buNone/>
            </a:pPr>
            <a:r>
              <a:rPr lang="nl-NL" dirty="0"/>
              <a:t>	</a:t>
            </a:r>
            <a:r>
              <a:rPr lang="nl-NL" dirty="0" smtClean="0"/>
              <a:t>– </a:t>
            </a:r>
            <a:r>
              <a:rPr lang="nl-NL" dirty="0" smtClean="0"/>
              <a:t>kleppen in ader beschadigd</a:t>
            </a:r>
          </a:p>
          <a:p>
            <a:pPr lvl="2"/>
            <a:r>
              <a:rPr lang="nl-NL" dirty="0" smtClean="0"/>
              <a:t>Ulcus cruris (“open been</a:t>
            </a:r>
            <a:r>
              <a:rPr lang="nl-NL" dirty="0" smtClean="0"/>
              <a:t>”) </a:t>
            </a:r>
            <a:endParaRPr lang="nl-NL" dirty="0"/>
          </a:p>
        </p:txBody>
      </p:sp>
      <p:pic>
        <p:nvPicPr>
          <p:cNvPr id="4" name="Afbeelding 3" descr="ulcus crur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869160"/>
            <a:ext cx="2650206" cy="1779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oorzaken pijnlijk been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Zweepslag</a:t>
            </a:r>
          </a:p>
          <a:p>
            <a:pPr lvl="1"/>
            <a:r>
              <a:rPr lang="nl-NL" dirty="0" smtClean="0"/>
              <a:t>Pijn, evt. zwelling, blauwe plek</a:t>
            </a:r>
          </a:p>
          <a:p>
            <a:r>
              <a:rPr lang="nl-NL" dirty="0" err="1" smtClean="0"/>
              <a:t>Erysipelas</a:t>
            </a:r>
            <a:endParaRPr lang="nl-NL" dirty="0" smtClean="0"/>
          </a:p>
          <a:p>
            <a:pPr lvl="1">
              <a:buNone/>
            </a:pPr>
            <a:r>
              <a:rPr lang="nl-NL" dirty="0" smtClean="0"/>
              <a:t>= wondroos</a:t>
            </a:r>
          </a:p>
          <a:p>
            <a:pPr lvl="1"/>
            <a:r>
              <a:rPr lang="nl-NL" dirty="0" smtClean="0"/>
              <a:t>Lokale scherp begrensde roodheid, warm, gezwollen, pijnlijk, koorts</a:t>
            </a:r>
          </a:p>
          <a:p>
            <a:r>
              <a:rPr lang="nl-NL" dirty="0" err="1" smtClean="0"/>
              <a:t>Tromboflebitis</a:t>
            </a:r>
            <a:endParaRPr lang="nl-NL" dirty="0" smtClean="0"/>
          </a:p>
          <a:p>
            <a:pPr lvl="1"/>
            <a:r>
              <a:rPr lang="nl-NL" dirty="0" smtClean="0"/>
              <a:t>Lokale roodheid en pijn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7"/>
            <a:r>
              <a:rPr lang="nl-NL" dirty="0" err="1" smtClean="0"/>
              <a:t>Erysipelas</a:t>
            </a:r>
            <a:endParaRPr lang="nl-NL" dirty="0" smtClean="0"/>
          </a:p>
          <a:p>
            <a:pPr lvl="7"/>
            <a:endParaRPr lang="nl-NL" dirty="0"/>
          </a:p>
          <a:p>
            <a:pPr lvl="7"/>
            <a:endParaRPr lang="nl-NL" dirty="0" smtClean="0"/>
          </a:p>
          <a:p>
            <a:pPr lvl="7"/>
            <a:endParaRPr lang="nl-NL" dirty="0"/>
          </a:p>
          <a:p>
            <a:pPr lvl="7"/>
            <a:endParaRPr lang="nl-NL" dirty="0" smtClean="0"/>
          </a:p>
          <a:p>
            <a:pPr lvl="7"/>
            <a:endParaRPr lang="nl-NL" dirty="0"/>
          </a:p>
          <a:p>
            <a:pPr lvl="7"/>
            <a:endParaRPr lang="nl-NL" dirty="0" smtClean="0"/>
          </a:p>
          <a:p>
            <a:pPr lvl="7"/>
            <a:endParaRPr lang="nl-NL" dirty="0"/>
          </a:p>
          <a:p>
            <a:pPr lvl="7"/>
            <a:endParaRPr lang="nl-NL" dirty="0" smtClean="0"/>
          </a:p>
          <a:p>
            <a:pPr lvl="7"/>
            <a:endParaRPr lang="nl-NL" dirty="0"/>
          </a:p>
          <a:p>
            <a:pPr lvl="7"/>
            <a:r>
              <a:rPr lang="nl-NL" dirty="0" err="1" smtClean="0"/>
              <a:t>Tromboflebitis</a:t>
            </a:r>
            <a:endParaRPr lang="nl-NL" dirty="0"/>
          </a:p>
        </p:txBody>
      </p:sp>
      <p:pic>
        <p:nvPicPr>
          <p:cNvPr id="4" name="Afbeelding 3" descr="erysipel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268761"/>
            <a:ext cx="1512168" cy="2018822"/>
          </a:xfrm>
          <a:prstGeom prst="rect">
            <a:avLst/>
          </a:prstGeom>
        </p:spPr>
      </p:pic>
      <p:pic>
        <p:nvPicPr>
          <p:cNvPr id="6" name="Afbeelding 5" descr="tromboflebit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501008"/>
            <a:ext cx="15240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Medische kennis: H. 3.2.3 en 3.7</a:t>
            </a:r>
          </a:p>
          <a:p>
            <a:r>
              <a:rPr lang="nl-NL" dirty="0" smtClean="0"/>
              <a:t>Eigen spreekuur: H 2.8</a:t>
            </a:r>
          </a:p>
          <a:p>
            <a:r>
              <a:rPr lang="nl-NL" dirty="0" smtClean="0"/>
              <a:t>Medische achtergronden bij </a:t>
            </a:r>
            <a:r>
              <a:rPr lang="nl-NL" dirty="0" err="1" smtClean="0"/>
              <a:t>Triage</a:t>
            </a:r>
            <a:r>
              <a:rPr lang="nl-NL" dirty="0" smtClean="0"/>
              <a:t>: H.11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orsprong">
  <a:themeElements>
    <a:clrScheme name="Oorsprong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orsprong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120</TotalTime>
  <Words>240</Words>
  <Application>Microsoft Office PowerPoint</Application>
  <PresentationFormat>Diavoorstelling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Oorsprong</vt:lpstr>
      <vt:lpstr>Pijnlijk been</vt:lpstr>
      <vt:lpstr>PAV = perifeer arterieel vaatlijden</vt:lpstr>
      <vt:lpstr>Onderzoek PAV</vt:lpstr>
      <vt:lpstr>Therapie PAV</vt:lpstr>
      <vt:lpstr>Arteriële embolie</vt:lpstr>
      <vt:lpstr>Trombosebeen</vt:lpstr>
      <vt:lpstr>Trombosebeen</vt:lpstr>
      <vt:lpstr>Andere oorzaken pijnlijk been</vt:lpstr>
      <vt:lpstr>Huiswerk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Pijnlijk been</dc:title>
  <dc:creator>Jacolien Swierstra</dc:creator>
  <cp:lastModifiedBy>Swierstra-Brands,J.J.</cp:lastModifiedBy>
  <cp:revision>18</cp:revision>
  <dcterms:created xsi:type="dcterms:W3CDTF">2012-10-15T12:11:57Z</dcterms:created>
  <dcterms:modified xsi:type="dcterms:W3CDTF">2014-01-08T09:03:11Z</dcterms:modified>
</cp:coreProperties>
</file>